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3"/>
    <p:sldMasterId id="2147483664" r:id="rId4"/>
  </p:sldMasterIdLst>
  <p:notesMasterIdLst>
    <p:notesMasterId r:id="rId6"/>
  </p:notesMasterIdLst>
  <p:handoutMasterIdLst>
    <p:handoutMasterId r:id="rId39"/>
  </p:handoutMasterIdLst>
  <p:sldIdLst>
    <p:sldId id="5300158" r:id="rId5"/>
    <p:sldId id="5300166" r:id="rId7"/>
    <p:sldId id="5300185" r:id="rId8"/>
    <p:sldId id="5300188" r:id="rId9"/>
    <p:sldId id="5300189" r:id="rId10"/>
    <p:sldId id="5300195" r:id="rId11"/>
    <p:sldId id="5300197" r:id="rId12"/>
    <p:sldId id="5300186" r:id="rId13"/>
    <p:sldId id="5300196" r:id="rId14"/>
    <p:sldId id="5300187" r:id="rId15"/>
    <p:sldId id="5300221" r:id="rId16"/>
    <p:sldId id="5300222" r:id="rId17"/>
    <p:sldId id="5300190" r:id="rId18"/>
    <p:sldId id="5300223" r:id="rId19"/>
    <p:sldId id="5300162" r:id="rId20"/>
    <p:sldId id="5300192" r:id="rId21"/>
    <p:sldId id="5300224" r:id="rId22"/>
    <p:sldId id="5300225" r:id="rId23"/>
    <p:sldId id="5300228" r:id="rId24"/>
    <p:sldId id="5300226" r:id="rId25"/>
    <p:sldId id="5300227" r:id="rId26"/>
    <p:sldId id="5300229" r:id="rId27"/>
    <p:sldId id="5300230" r:id="rId28"/>
    <p:sldId id="5300231" r:id="rId29"/>
    <p:sldId id="5300232" r:id="rId30"/>
    <p:sldId id="5299497" r:id="rId31"/>
    <p:sldId id="5300191" r:id="rId32"/>
    <p:sldId id="5300233" r:id="rId33"/>
    <p:sldId id="5300234" r:id="rId34"/>
    <p:sldId id="5300235" r:id="rId35"/>
    <p:sldId id="5300236" r:id="rId36"/>
    <p:sldId id="5300237" r:id="rId37"/>
    <p:sldId id="5300160" r:id="rId38"/>
  </p:sldIdLst>
  <p:sldSz cx="12192000" cy="6858000"/>
  <p:notesSz cx="6858000" cy="9144000"/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CEC9"/>
    <a:srgbClr val="AAD9DE"/>
    <a:srgbClr val="BCDFE4"/>
    <a:srgbClr val="FDE9E7"/>
    <a:srgbClr val="BBE1E5"/>
    <a:srgbClr val="FEF3F2"/>
    <a:srgbClr val="96D3D6"/>
    <a:srgbClr val="F4C0C9"/>
    <a:srgbClr val="A4477C"/>
    <a:srgbClr val="B0E1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37" autoAdjust="0"/>
    <p:restoredTop sz="96210" autoAdjust="0"/>
  </p:normalViewPr>
  <p:slideViewPr>
    <p:cSldViewPr snapToGrid="0">
      <p:cViewPr>
        <p:scale>
          <a:sx n="75" d="100"/>
          <a:sy n="75" d="100"/>
        </p:scale>
        <p:origin x="1626" y="7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87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3" Type="http://schemas.openxmlformats.org/officeDocument/2006/relationships/tags" Target="tags/tag80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Master" Target="slideMasters/slideMaster3.xml"/><Relationship Id="rId39" Type="http://schemas.openxmlformats.org/officeDocument/2006/relationships/handoutMaster" Target="handoutMasters/handoutMaster1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GIF>
</file>

<file path=ppt/media/image32.GIF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B6800C-6DA0-43D0-90D4-152D1B3950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8EB6F-31B9-40B4-8CE8-E215F282082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349DDBE-0FBB-4FDA-B2CE-316D576915E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9DDBE-0FBB-4FDA-B2CE-316D576915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9DDBE-0FBB-4FDA-B2CE-316D576915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9DDBE-0FBB-4FDA-B2CE-316D576915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/>
              <a:t>wps</a:t>
            </a:r>
            <a:r>
              <a:rPr lang="zh-CN" altLang="en-US"/>
              <a:t>稻壳儿佳誉设计原创链接：</a:t>
            </a:r>
            <a:r>
              <a:rPr lang="en-US" altLang="zh-CN"/>
              <a:t>http://chn.docer.com/works?userid=219874625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245A66-4510-4EC2-AE74-D2F668095B9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流程图: 延期 3"/>
          <p:cNvSpPr/>
          <p:nvPr userDrawn="1"/>
        </p:nvSpPr>
        <p:spPr>
          <a:xfrm rot="10800000">
            <a:off x="861695" y="-4445"/>
            <a:ext cx="3248025" cy="6858000"/>
          </a:xfrm>
          <a:prstGeom prst="flowChartDelay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4109720" y="-4445"/>
            <a:ext cx="8081645" cy="686244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流程图: 延期 3"/>
          <p:cNvSpPr/>
          <p:nvPr userDrawn="1"/>
        </p:nvSpPr>
        <p:spPr>
          <a:xfrm rot="10800000">
            <a:off x="861695" y="-4445"/>
            <a:ext cx="3248025" cy="6858000"/>
          </a:xfrm>
          <a:prstGeom prst="flowChartDelay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4109720" y="-4445"/>
            <a:ext cx="8081645" cy="686244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0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4" Type="http://schemas.openxmlformats.org/officeDocument/2006/relationships/theme" Target="../theme/theme2.xml"/><Relationship Id="rId13" Type="http://schemas.openxmlformats.org/officeDocument/2006/relationships/tags" Target="../tags/tag52.xml"/><Relationship Id="rId12" Type="http://schemas.openxmlformats.org/officeDocument/2006/relationships/image" Target="../media/image2.png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4" Type="http://schemas.openxmlformats.org/officeDocument/2006/relationships/theme" Target="../theme/theme3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tags" Target="../tags/tag5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6.xml"/><Relationship Id="rId2" Type="http://schemas.openxmlformats.org/officeDocument/2006/relationships/image" Target="../media/image9.png"/><Relationship Id="rId1" Type="http://schemas.openxmlformats.org/officeDocument/2006/relationships/tags" Target="../tags/tag5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12.png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62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hyperlink" Target="http://chn.docer.com/works?userid=219874625" TargetMode="Externa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tags" Target="../tags/tag63.xml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tags" Target="../tags/tag64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54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7.png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9.jpeg"/><Relationship Id="rId1" Type="http://schemas.openxmlformats.org/officeDocument/2006/relationships/image" Target="../media/image28.jpe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0" Type="http://schemas.openxmlformats.org/officeDocument/2006/relationships/notesSlide" Target="../notesSlides/notesSlide24.xml"/><Relationship Id="rId1" Type="http://schemas.openxmlformats.org/officeDocument/2006/relationships/tags" Target="../tags/tag6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hyperlink" Target="http://chn.docer.com/works?userid=219874625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74.xml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2.GIF"/><Relationship Id="rId3" Type="http://schemas.openxmlformats.org/officeDocument/2006/relationships/image" Target="../media/image31.GIF"/><Relationship Id="rId2" Type="http://schemas.openxmlformats.org/officeDocument/2006/relationships/image" Target="../media/image30.png"/><Relationship Id="rId1" Type="http://schemas.openxmlformats.org/officeDocument/2006/relationships/tags" Target="../tags/tag75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1" Type="http://schemas.openxmlformats.org/officeDocument/2006/relationships/tags" Target="../tags/tag76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1" Type="http://schemas.openxmlformats.org/officeDocument/2006/relationships/tags" Target="../tags/tag79.xml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wps稻壳儿佳誉设计原创链接：http://chn.docer.com/works?userid=219874625"/>
          <p:cNvSpPr/>
          <p:nvPr>
            <p:custDataLst>
              <p:tags r:id="rId1"/>
            </p:custDataLst>
          </p:nvPr>
        </p:nvSpPr>
        <p:spPr>
          <a:xfrm>
            <a:off x="1854835" y="-59690"/>
            <a:ext cx="8565515" cy="4100830"/>
          </a:xfrm>
          <a:prstGeom prst="rect">
            <a:avLst/>
          </a:prstGeom>
          <a:gradFill>
            <a:gsLst>
              <a:gs pos="0">
                <a:schemeClr val="bg1">
                  <a:alpha val="63000"/>
                </a:schemeClr>
              </a:gs>
              <a:gs pos="55000">
                <a:schemeClr val="bg1">
                  <a:alpha val="73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2" tIns="60941" rIns="121882" bIns="60941" numCol="1" spcCol="0" rtlCol="0" fromWordArt="0" anchor="ctr" anchorCtr="0" forceAA="0" compatLnSpc="1">
            <a:noAutofit/>
          </a:bodyPr>
          <a:p>
            <a:pPr algn="ctr" defTabSz="12185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2" name="wps稻壳儿佳誉设计原创链接：http://chn.docer.com/works?userid=219874625"/>
          <p:cNvGrpSpPr/>
          <p:nvPr/>
        </p:nvGrpSpPr>
        <p:grpSpPr>
          <a:xfrm>
            <a:off x="2093589" y="-445398"/>
            <a:ext cx="11865610" cy="4469028"/>
            <a:chOff x="4505771" y="998957"/>
            <a:chExt cx="8977641" cy="3381315"/>
          </a:xfrm>
        </p:grpSpPr>
        <p:sp>
          <p:nvSpPr>
            <p:cNvPr id="21" name="wps稻壳儿佳誉设计原创链接：http://chn.docer.com/works?userid=219874625"/>
            <p:cNvSpPr txBox="1">
              <a:spLocks noChangeArrowheads="1"/>
            </p:cNvSpPr>
            <p:nvPr/>
          </p:nvSpPr>
          <p:spPr bwMode="auto">
            <a:xfrm>
              <a:off x="4659514" y="2142903"/>
              <a:ext cx="6697437" cy="10934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从《东方</a:t>
              </a:r>
              <a:r>
                <a:rPr kumimoji="0" lang="en-US" altLang="zh-CN" sz="4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project</a:t>
              </a:r>
              <a:r>
                <a:rPr kumimoji="0" lang="zh-CN" altLang="en-US" sz="4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》</a:t>
              </a:r>
              <a:endParaRPr kumimoji="0" lang="zh-CN" altLang="en-US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 </a:t>
              </a:r>
              <a:r>
                <a:rPr kumimoji="0" lang="en-US" altLang="zh-CN" sz="4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          </a:t>
              </a:r>
              <a:r>
                <a:rPr kumimoji="0" lang="zh-CN" altLang="en-US" sz="4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到同人创作的未来</a:t>
              </a:r>
              <a:endParaRPr kumimoji="0" lang="zh-CN" altLang="en-US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sp>
          <p:nvSpPr>
            <p:cNvPr id="25" name="wps稻壳儿佳誉设计原创链接：http://chn.docer.com/works?userid=219874625"/>
            <p:cNvSpPr txBox="1">
              <a:spLocks noChangeArrowheads="1"/>
            </p:cNvSpPr>
            <p:nvPr/>
          </p:nvSpPr>
          <p:spPr bwMode="auto">
            <a:xfrm>
              <a:off x="6725532" y="2726044"/>
              <a:ext cx="1051197" cy="10002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sp>
          <p:nvSpPr>
            <p:cNvPr id="26" name="wps稻壳儿佳誉设计原创链接：http://chn.docer.com/works?userid=219874625"/>
            <p:cNvSpPr txBox="1">
              <a:spLocks noChangeArrowheads="1"/>
            </p:cNvSpPr>
            <p:nvPr/>
          </p:nvSpPr>
          <p:spPr bwMode="auto">
            <a:xfrm>
              <a:off x="9691240" y="3930169"/>
              <a:ext cx="3792172" cy="2786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——hastin</a:t>
              </a:r>
              <a:endParaRPr kumimoji="0" lang="en-US" altLang="zh-CN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pic>
          <p:nvPicPr>
            <p:cNvPr id="32" name="wps稻壳儿佳誉设计原创链接：http://chn.docer.com/works?userid=21987462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429" r="54142" b="26668"/>
            <a:stretch>
              <a:fillRect/>
            </a:stretch>
          </p:blipFill>
          <p:spPr>
            <a:xfrm>
              <a:off x="4505771" y="2488220"/>
              <a:ext cx="1218900" cy="1442243"/>
            </a:xfrm>
            <a:prstGeom prst="rect">
              <a:avLst/>
            </a:prstGeom>
          </p:spPr>
        </p:pic>
        <p:pic>
          <p:nvPicPr>
            <p:cNvPr id="31" name="wps稻壳儿佳誉设计原创链接：http://chn.docer.com/works?userid=21987462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083" t="14793" b="21889"/>
            <a:stretch>
              <a:fillRect/>
            </a:stretch>
          </p:blipFill>
          <p:spPr>
            <a:xfrm>
              <a:off x="9399346" y="998957"/>
              <a:ext cx="1406541" cy="2543498"/>
            </a:xfrm>
            <a:prstGeom prst="rect">
              <a:avLst/>
            </a:prstGeom>
          </p:spPr>
        </p:pic>
        <p:pic>
          <p:nvPicPr>
            <p:cNvPr id="33" name="wps稻壳儿佳誉设计原创链接：http://chn.docer.com/works?userid=21987462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414" t="65677" r="-1" b="24766"/>
            <a:stretch>
              <a:fillRect/>
            </a:stretch>
          </p:blipFill>
          <p:spPr>
            <a:xfrm>
              <a:off x="7780705" y="3996346"/>
              <a:ext cx="945887" cy="38392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C:\Users\lenovo\Desktop\学子讲坛2\images\th18.pngth1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78610" y="2351405"/>
            <a:ext cx="10277475" cy="1745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wps稻壳儿佳誉设计原创链接：http://chn.docer.com/works?userid=219874625"/>
          <p:cNvSpPr/>
          <p:nvPr>
            <p:custDataLst>
              <p:tags r:id="rId1"/>
            </p:custDataLst>
          </p:nvPr>
        </p:nvSpPr>
        <p:spPr>
          <a:xfrm>
            <a:off x="5348605" y="807085"/>
            <a:ext cx="2988945" cy="2859405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6" name="TextBox 17"/>
          <p:cNvSpPr txBox="1"/>
          <p:nvPr>
            <p:custDataLst>
              <p:tags r:id="rId3"/>
            </p:custDataLst>
          </p:nvPr>
        </p:nvSpPr>
        <p:spPr>
          <a:xfrm>
            <a:off x="5348605" y="4258945"/>
            <a:ext cx="2905125" cy="857885"/>
          </a:xfrm>
          <a:prstGeom prst="rect">
            <a:avLst/>
          </a:prstGeom>
          <a:solidFill>
            <a:srgbClr val="AAD9DE"/>
          </a:solidFill>
          <a:ln>
            <a:noFill/>
          </a:ln>
        </p:spPr>
        <p:txBody>
          <a:bodyPr wrap="square" rtlCol="0">
            <a:noAutofit/>
          </a:bodyPr>
          <a:p>
            <a:pPr lvl="0" algn="ctr" defTabSz="913765">
              <a:defRPr/>
            </a:pPr>
            <a:r>
              <a:rPr lang="zh-CN" altLang="en-US" sz="4000" spc="600" dirty="0">
                <a:solidFill>
                  <a:schemeClr val="bg1"/>
                </a:solidFill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同人二创</a:t>
            </a:r>
            <a:endParaRPr lang="zh-CN" altLang="en-US" sz="4000" spc="600" dirty="0">
              <a:solidFill>
                <a:schemeClr val="bg1"/>
              </a:solidFill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11015" y="1668145"/>
            <a:ext cx="6096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创作规约</a:t>
            </a:r>
            <a:endParaRPr lang="zh-CN" altLang="en-US" sz="400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01490" y="2722245"/>
            <a:ext cx="6096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疫情冲击</a:t>
            </a:r>
            <a:endParaRPr lang="zh-CN" altLang="en-US" sz="400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11015" y="3776345"/>
            <a:ext cx="6096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资金问题</a:t>
            </a:r>
            <a:endParaRPr lang="zh-CN" altLang="en-US" sz="400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sp>
        <p:nvSpPr>
          <p:cNvPr id="26" name="TextBox 17"/>
          <p:cNvSpPr txBox="1"/>
          <p:nvPr>
            <p:custDataLst>
              <p:tags r:id="rId1"/>
            </p:custDataLst>
          </p:nvPr>
        </p:nvSpPr>
        <p:spPr>
          <a:xfrm>
            <a:off x="1833880" y="810260"/>
            <a:ext cx="2905125" cy="857885"/>
          </a:xfrm>
          <a:prstGeom prst="rect">
            <a:avLst/>
          </a:prstGeom>
          <a:solidFill>
            <a:srgbClr val="AAD9DE"/>
          </a:solidFill>
          <a:ln>
            <a:noFill/>
          </a:ln>
        </p:spPr>
        <p:txBody>
          <a:bodyPr wrap="square" rtlCol="0">
            <a:noAutofit/>
          </a:bodyPr>
          <a:p>
            <a:pPr lvl="0" algn="ctr" defTabSz="913765">
              <a:defRPr/>
            </a:pPr>
            <a:r>
              <a:rPr lang="zh-CN" altLang="en-US" sz="4000" spc="600" dirty="0">
                <a:solidFill>
                  <a:schemeClr val="bg1"/>
                </a:solidFill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同人二创</a:t>
            </a:r>
            <a:endParaRPr lang="zh-CN" altLang="en-US" sz="4000" spc="600" dirty="0">
              <a:solidFill>
                <a:schemeClr val="bg1"/>
              </a:solidFill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4" grpId="0"/>
      <p:bldP spid="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C:\Users\lenovo\Desktop\学子讲坛2\images\华灯宴.png华灯宴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635250" y="909955"/>
            <a:ext cx="8556625" cy="5037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wps稻壳儿佳誉设计原创链接：http://chn.docer.com/works?userid=219874625"/>
          <p:cNvSpPr/>
          <p:nvPr>
            <p:custDataLst>
              <p:tags r:id="rId1"/>
            </p:custDataLst>
          </p:nvPr>
        </p:nvSpPr>
        <p:spPr>
          <a:xfrm>
            <a:off x="2027555" y="-59690"/>
            <a:ext cx="8712200" cy="5106670"/>
          </a:xfrm>
          <a:prstGeom prst="rect">
            <a:avLst/>
          </a:prstGeom>
          <a:gradFill>
            <a:gsLst>
              <a:gs pos="0">
                <a:schemeClr val="bg1">
                  <a:alpha val="63000"/>
                </a:schemeClr>
              </a:gs>
              <a:gs pos="55000">
                <a:schemeClr val="bg1">
                  <a:alpha val="73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241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2" tIns="60941" rIns="121882" bIns="60941" numCol="1" spcCol="0" rtlCol="0" fromWordArt="0" anchor="ctr" anchorCtr="0" forceAA="0" compatLnSpc="1">
            <a:noAutofit/>
          </a:bodyPr>
          <a:lstStyle/>
          <a:p>
            <a:pPr algn="ctr" defTabSz="12185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4359910" y="1525270"/>
            <a:ext cx="4225925" cy="4018280"/>
          </a:xfrm>
          <a:prstGeom prst="rect">
            <a:avLst/>
          </a:prstGeom>
          <a:noFill/>
        </p:spPr>
        <p:txBody>
          <a:bodyPr vert="horz" wrap="square" lIns="90170" tIns="46990" rIns="90170" bIns="46990" rtlCol="0" anchor="ctr" anchorCtr="0">
            <a:noAutofit/>
          </a:bodyPr>
          <a:p>
            <a:pPr algn="ctr" defTabSz="914400"/>
            <a:r>
              <a:rPr lang="zh-CN" altLang="en-US" sz="72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衰</a:t>
            </a:r>
            <a:r>
              <a:rPr lang="en-US" altLang="zh-CN" sz="72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     </a:t>
            </a:r>
            <a:r>
              <a:rPr lang="zh-CN" altLang="en-US" sz="72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落</a:t>
            </a:r>
            <a:endParaRPr lang="zh-CN" altLang="en-US" sz="6600" spc="-300">
              <a:solidFill>
                <a:schemeClr val="tx1"/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  <a:p>
            <a:pPr algn="ctr" defTabSz="914400"/>
            <a:r>
              <a:rPr lang="zh-CN" altLang="en-US" sz="40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的</a:t>
            </a:r>
            <a:endParaRPr lang="zh-CN" altLang="en-US" sz="5400" spc="-300">
              <a:solidFill>
                <a:schemeClr val="tx1"/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  <a:p>
            <a:pPr algn="ctr" defTabSz="914400"/>
            <a:r>
              <a:rPr lang="zh-CN" altLang="en-US" sz="66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意</a:t>
            </a:r>
            <a:r>
              <a:rPr lang="en-US" altLang="zh-CN" sz="66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 </a:t>
            </a:r>
            <a:r>
              <a:rPr lang="zh-CN" altLang="en-US" sz="66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义</a:t>
            </a:r>
            <a:endParaRPr lang="zh-CN" altLang="en-US" sz="5400" spc="-300">
              <a:solidFill>
                <a:schemeClr val="tx1"/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  <a:p>
            <a:pPr algn="ctr" defTabSz="914400"/>
            <a:r>
              <a:rPr lang="en-US" altLang="zh-CN" sz="54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 </a:t>
            </a:r>
            <a:r>
              <a:rPr lang="zh-CN" altLang="en-US" sz="54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？</a:t>
            </a:r>
            <a:endParaRPr lang="zh-CN" altLang="en-US" sz="5400" spc="-300">
              <a:solidFill>
                <a:schemeClr val="tx1"/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  <a:p>
            <a:pPr algn="ctr" defTabSz="914400"/>
            <a:endParaRPr lang="zh-CN" altLang="en-US" sz="5400" spc="-300">
              <a:solidFill>
                <a:schemeClr val="tx1"/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8585760" y="1706029"/>
            <a:ext cx="367030" cy="16545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defTabSz="914400"/>
            <a:r>
              <a:rPr lang="zh-CN" altLang="ja-JP" sz="12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  <a:sym typeface="+mn-ea"/>
              </a:rPr>
              <a:t>喷了它这么多</a:t>
            </a:r>
            <a:endParaRPr lang="zh-CN" altLang="ja-JP" sz="1200">
              <a:solidFill>
                <a:schemeClr val="tx1"/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4"/>
          <p:cNvSpPr/>
          <p:nvPr/>
        </p:nvSpPr>
        <p:spPr>
          <a:xfrm>
            <a:off x="2523490" y="1668145"/>
            <a:ext cx="4931410" cy="11112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1"/>
            </p:custDataLst>
          </p:nvPr>
        </p:nvSpPr>
        <p:spPr>
          <a:xfrm>
            <a:off x="1242671" y="383572"/>
            <a:ext cx="2283460" cy="2227378"/>
          </a:xfrm>
          <a:prstGeom prst="rect">
            <a:avLst/>
          </a:prstGeom>
          <a:noFill/>
        </p:spPr>
        <p:txBody>
          <a:bodyPr vert="wordArtVertRtl" wrap="square" rtlCol="0" anchor="ctr">
            <a:spAutoFit/>
          </a:bodyPr>
          <a:p>
            <a:pPr algn="dist" defTabSz="914400"/>
            <a:r>
              <a:rPr lang="zh-CN" altLang="en-US" sz="54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社会环境</a:t>
            </a:r>
            <a:endParaRPr lang="zh-CN" altLang="en-US" sz="5400" spc="-300">
              <a:solidFill>
                <a:schemeClr val="tx1"/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</p:txBody>
      </p:sp>
      <p:sp>
        <p:nvSpPr>
          <p:cNvPr id="26" name="Rectangle 21"/>
          <p:cNvSpPr/>
          <p:nvPr/>
        </p:nvSpPr>
        <p:spPr>
          <a:xfrm>
            <a:off x="4255770" y="1384300"/>
            <a:ext cx="5505450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娱乐活动的改变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28" name="Rectangle 21"/>
          <p:cNvSpPr/>
          <p:nvPr/>
        </p:nvSpPr>
        <p:spPr>
          <a:xfrm>
            <a:off x="4255770" y="2611120"/>
            <a:ext cx="5514975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快节奏和碎片化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30" name="Rectangle 21"/>
          <p:cNvSpPr/>
          <p:nvPr/>
        </p:nvSpPr>
        <p:spPr>
          <a:xfrm>
            <a:off x="4343400" y="3837940"/>
            <a:ext cx="5427345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同人创作的限制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8" grpId="0"/>
      <p:bldP spid="28" grpId="1"/>
      <p:bldP spid="30" grpId="0"/>
      <p:bldP spid="30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4"/>
          <p:cNvSpPr/>
          <p:nvPr/>
        </p:nvSpPr>
        <p:spPr>
          <a:xfrm>
            <a:off x="2523490" y="1668145"/>
            <a:ext cx="4931410" cy="11112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1"/>
            </p:custDataLst>
          </p:nvPr>
        </p:nvSpPr>
        <p:spPr>
          <a:xfrm>
            <a:off x="1242695" y="383540"/>
            <a:ext cx="2283460" cy="3354070"/>
          </a:xfrm>
          <a:prstGeom prst="rect">
            <a:avLst/>
          </a:prstGeom>
          <a:noFill/>
        </p:spPr>
        <p:txBody>
          <a:bodyPr vert="wordArtVertRtl" wrap="square" rtlCol="0" anchor="ctr">
            <a:spAutoFit/>
          </a:bodyPr>
          <a:p>
            <a:pPr algn="dist" defTabSz="914400"/>
            <a:r>
              <a:rPr lang="zh-CN" altLang="en-US" sz="5400" spc="-300">
                <a:solidFill>
                  <a:schemeClr val="tx1"/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互联网环境</a:t>
            </a:r>
            <a:endParaRPr lang="zh-CN" altLang="en-US" sz="5400" spc="-300">
              <a:solidFill>
                <a:schemeClr val="tx1"/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</p:txBody>
      </p:sp>
      <p:sp>
        <p:nvSpPr>
          <p:cNvPr id="26" name="Rectangle 21"/>
          <p:cNvSpPr/>
          <p:nvPr/>
        </p:nvSpPr>
        <p:spPr>
          <a:xfrm>
            <a:off x="4255770" y="1384300"/>
            <a:ext cx="5505450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模因传播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28" name="Rectangle 21"/>
          <p:cNvSpPr/>
          <p:nvPr/>
        </p:nvSpPr>
        <p:spPr>
          <a:xfrm>
            <a:off x="4255770" y="3837940"/>
            <a:ext cx="5514975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用户群体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8" grpId="0"/>
      <p:bldP spid="28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wps稻壳儿佳誉设计原创链接：http://chn.docer.com/works?userid=219874625"/>
          <p:cNvSpPr/>
          <p:nvPr/>
        </p:nvSpPr>
        <p:spPr>
          <a:xfrm>
            <a:off x="4778312" y="-59932"/>
            <a:ext cx="2932917" cy="4100910"/>
          </a:xfrm>
          <a:prstGeom prst="rect">
            <a:avLst/>
          </a:prstGeom>
          <a:gradFill>
            <a:gsLst>
              <a:gs pos="0">
                <a:schemeClr val="bg1">
                  <a:alpha val="63000"/>
                </a:schemeClr>
              </a:gs>
              <a:gs pos="55000">
                <a:schemeClr val="bg1">
                  <a:alpha val="73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2" tIns="60941" rIns="121882" bIns="60941" numCol="1" spcCol="0" rtlCol="0" fromWordArt="0" anchor="ctr" anchorCtr="0" forceAA="0" compatLnSpc="1">
            <a:noAutofit/>
          </a:bodyPr>
          <a:lstStyle/>
          <a:p>
            <a:pPr algn="ctr" defTabSz="12185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2" name="wps稻壳儿佳誉设计原创链接：http://chn.docer.com/works?userid=219874625"/>
          <p:cNvGrpSpPr/>
          <p:nvPr/>
        </p:nvGrpSpPr>
        <p:grpSpPr>
          <a:xfrm>
            <a:off x="5215665" y="1097744"/>
            <a:ext cx="2216647" cy="3406563"/>
            <a:chOff x="7023108" y="469098"/>
            <a:chExt cx="1557983" cy="2394322"/>
          </a:xfrm>
        </p:grpSpPr>
        <p:sp>
          <p:nvSpPr>
            <p:cNvPr id="9" name="文本框 8"/>
            <p:cNvSpPr txBox="1">
              <a:spLocks noChangeArrowheads="1"/>
            </p:cNvSpPr>
            <p:nvPr/>
          </p:nvSpPr>
          <p:spPr bwMode="auto">
            <a:xfrm>
              <a:off x="7339104" y="469098"/>
              <a:ext cx="514593" cy="713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defRPr/>
              </a:pPr>
              <a:r>
                <a:rPr lang="zh-CN" altLang="en-US" sz="6000">
                  <a:solidFill>
                    <a:prstClr val="black">
                      <a:lumMod val="95000"/>
                      <a:lumOff val="5000"/>
                    </a:prstClr>
                  </a:solidFill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横</a:t>
              </a:r>
              <a:endParaRPr lang="zh-CN" altLang="en-US" sz="6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sp>
          <p:nvSpPr>
            <p:cNvPr id="10" name="wps稻壳儿佳誉设计原创链接：http://chn.docer.com/works?userid=219874625"/>
            <p:cNvSpPr txBox="1">
              <a:spLocks noChangeArrowheads="1"/>
            </p:cNvSpPr>
            <p:nvPr/>
          </p:nvSpPr>
          <p:spPr bwMode="auto">
            <a:xfrm>
              <a:off x="7200084" y="1211250"/>
              <a:ext cx="708728" cy="8426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defRPr/>
              </a:pPr>
              <a:r>
                <a:rPr lang="zh-CN" altLang="en-US" sz="7200">
                  <a:solidFill>
                    <a:prstClr val="black">
                      <a:lumMod val="95000"/>
                      <a:lumOff val="5000"/>
                    </a:prstClr>
                  </a:solidFill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比</a:t>
              </a:r>
              <a:endParaRPr lang="zh-CN" altLang="en-US" sz="72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sp>
          <p:nvSpPr>
            <p:cNvPr id="11" name="wps稻壳儿佳誉设计原创链接：http://chn.docer.com/works?userid=219874625"/>
            <p:cNvSpPr txBox="1">
              <a:spLocks noChangeArrowheads="1"/>
            </p:cNvSpPr>
            <p:nvPr/>
          </p:nvSpPr>
          <p:spPr bwMode="auto">
            <a:xfrm>
              <a:off x="7636857" y="881877"/>
              <a:ext cx="708728" cy="713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defRPr/>
              </a:pPr>
              <a:r>
                <a:rPr lang="zh-CN" altLang="en-US" sz="6000">
                  <a:solidFill>
                    <a:prstClr val="black">
                      <a:lumMod val="95000"/>
                      <a:lumOff val="5000"/>
                    </a:prstClr>
                  </a:solidFill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向</a:t>
              </a:r>
              <a:endParaRPr lang="zh-CN" altLang="en-US" sz="6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sp>
          <p:nvSpPr>
            <p:cNvPr id="12" name="wps稻壳儿佳誉设计原创链接：http://chn.docer.com/works?userid=219874625"/>
            <p:cNvSpPr txBox="1">
              <a:spLocks noChangeArrowheads="1"/>
            </p:cNvSpPr>
            <p:nvPr/>
          </p:nvSpPr>
          <p:spPr bwMode="auto">
            <a:xfrm>
              <a:off x="7647987" y="1787288"/>
              <a:ext cx="708728" cy="713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defRPr/>
              </a:pPr>
              <a:r>
                <a:rPr lang="zh-CN" altLang="en-US" sz="6000">
                  <a:solidFill>
                    <a:prstClr val="black">
                      <a:lumMod val="95000"/>
                      <a:lumOff val="5000"/>
                    </a:prstClr>
                  </a:solidFill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较</a:t>
              </a:r>
              <a:endParaRPr lang="zh-CN" altLang="en-US" sz="6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pic>
          <p:nvPicPr>
            <p:cNvPr id="19" name="文本框 8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429" r="54142" b="26668"/>
            <a:stretch>
              <a:fillRect/>
            </a:stretch>
          </p:blipFill>
          <p:spPr>
            <a:xfrm>
              <a:off x="7023108" y="1727682"/>
              <a:ext cx="723313" cy="855849"/>
            </a:xfrm>
            <a:prstGeom prst="rect">
              <a:avLst/>
            </a:prstGeom>
          </p:spPr>
        </p:pic>
        <p:pic>
          <p:nvPicPr>
            <p:cNvPr id="20" name="wps稻壳儿佳誉设计原创链接：http://chn.docer.com/works?userid=219874625">
              <a:hlinkClick r:id="rId2"/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083" t="14793" b="21889"/>
            <a:stretch>
              <a:fillRect/>
            </a:stretch>
          </p:blipFill>
          <p:spPr>
            <a:xfrm>
              <a:off x="7746429" y="831076"/>
              <a:ext cx="834662" cy="1509351"/>
            </a:xfrm>
            <a:prstGeom prst="rect">
              <a:avLst/>
            </a:prstGeom>
          </p:spPr>
        </p:pic>
        <p:pic>
          <p:nvPicPr>
            <p:cNvPr id="21" name="文本框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414" t="65677" r="-1" b="24766"/>
            <a:stretch>
              <a:fillRect/>
            </a:stretch>
          </p:blipFill>
          <p:spPr>
            <a:xfrm>
              <a:off x="7876063" y="2604573"/>
              <a:ext cx="637726" cy="258847"/>
            </a:xfrm>
            <a:prstGeom prst="rect">
              <a:avLst/>
            </a:prstGeom>
          </p:spPr>
        </p:pic>
      </p:grpSp>
      <p:pic>
        <p:nvPicPr>
          <p:cNvPr id="24" name="wps稻壳儿佳誉设计原创链接：http://chn.docer.com/works?userid=21987462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142" b="77483"/>
          <a:stretch>
            <a:fillRect/>
          </a:stretch>
        </p:blipFill>
        <p:spPr>
          <a:xfrm>
            <a:off x="5241065" y="881622"/>
            <a:ext cx="821794" cy="6098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元神"/>
          <p:cNvPicPr>
            <a:picLocks noChangeAspect="1"/>
          </p:cNvPicPr>
          <p:nvPr/>
        </p:nvPicPr>
        <p:blipFill>
          <a:blip r:embed="rId1"/>
          <a:srcRect l="18229" r="12745"/>
          <a:stretch>
            <a:fillRect/>
          </a:stretch>
        </p:blipFill>
        <p:spPr>
          <a:xfrm>
            <a:off x="2749550" y="596900"/>
            <a:ext cx="8415655" cy="56642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7477"/>
          <a:stretch>
            <a:fillRect/>
          </a:stretch>
        </p:blipFill>
        <p:spPr>
          <a:xfrm>
            <a:off x="3362325" y="1414145"/>
            <a:ext cx="3162300" cy="6521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516630" y="500380"/>
            <a:ext cx="6096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商业化</a:t>
            </a:r>
            <a:r>
              <a:rPr lang="en-US" altLang="zh-CN" sz="4000" b="1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-</a:t>
            </a:r>
            <a:r>
              <a:rPr lang="zh-CN" altLang="en-US" sz="4000" b="1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宣传</a:t>
            </a:r>
            <a:endParaRPr lang="zh-CN" altLang="en-US" sz="4000" b="1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pic>
        <p:nvPicPr>
          <p:cNvPr id="2" name="图片 1" descr="原神海报"/>
          <p:cNvPicPr>
            <a:picLocks noChangeAspect="1"/>
          </p:cNvPicPr>
          <p:nvPr/>
        </p:nvPicPr>
        <p:blipFill>
          <a:blip r:embed="rId2"/>
          <a:srcRect l="15401" t="3204" r="4271" b="5243"/>
          <a:stretch>
            <a:fillRect/>
          </a:stretch>
        </p:blipFill>
        <p:spPr>
          <a:xfrm>
            <a:off x="1604645" y="1207135"/>
            <a:ext cx="4669790" cy="2994025"/>
          </a:xfrm>
          <a:prstGeom prst="rect">
            <a:avLst/>
          </a:prstGeom>
        </p:spPr>
      </p:pic>
      <p:pic>
        <p:nvPicPr>
          <p:cNvPr id="7" name="图片 6" descr="派蒙游船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770" y="2750820"/>
            <a:ext cx="6292215" cy="3526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toh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990" y="103505"/>
            <a:ext cx="8865235" cy="3243580"/>
          </a:xfrm>
          <a:prstGeom prst="rect">
            <a:avLst/>
          </a:prstGeom>
        </p:spPr>
      </p:pic>
      <p:pic>
        <p:nvPicPr>
          <p:cNvPr id="7" name="图片 6" descr="C:\Users\lenovo\Desktop\学子讲坛2\images\toho-genshin.pngtoho-genshin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2840990" y="3512820"/>
            <a:ext cx="8865235" cy="3223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516630" y="500380"/>
            <a:ext cx="6096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商业化</a:t>
            </a:r>
            <a:r>
              <a:rPr lang="en-US" altLang="zh-CN" sz="4000" b="1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-</a:t>
            </a:r>
            <a:r>
              <a:rPr lang="zh-CN" altLang="en-US" sz="4000" b="1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激励</a:t>
            </a:r>
            <a:endParaRPr lang="zh-CN" altLang="en-US" sz="4000" b="1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pic>
        <p:nvPicPr>
          <p:cNvPr id="4" name="图片 3" descr="微信图片_202305111122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0195" y="977265"/>
            <a:ext cx="2199640" cy="3617595"/>
          </a:xfrm>
          <a:prstGeom prst="rect">
            <a:avLst/>
          </a:prstGeom>
        </p:spPr>
      </p:pic>
      <p:pic>
        <p:nvPicPr>
          <p:cNvPr id="5" name="图片 4" descr="原摄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6230" y="2082165"/>
            <a:ext cx="3938905" cy="4431665"/>
          </a:xfrm>
          <a:prstGeom prst="rect">
            <a:avLst/>
          </a:prstGeom>
        </p:spPr>
      </p:pic>
      <p:pic>
        <p:nvPicPr>
          <p:cNvPr id="6" name="图片 5" descr="创作激励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1530" y="977265"/>
            <a:ext cx="3600450" cy="4284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海猫打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20340" y="1788795"/>
            <a:ext cx="7778750" cy="3996055"/>
          </a:xfrm>
          <a:prstGeom prst="rect">
            <a:avLst/>
          </a:prstGeom>
        </p:spPr>
      </p:pic>
      <p:sp>
        <p:nvSpPr>
          <p:cNvPr id="26" name="Rectangle 21"/>
          <p:cNvSpPr/>
          <p:nvPr/>
        </p:nvSpPr>
        <p:spPr>
          <a:xfrm>
            <a:off x="3343275" y="677545"/>
            <a:ext cx="5505450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海猫的打赏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op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1095" y="1497965"/>
            <a:ext cx="3684905" cy="1479550"/>
          </a:xfrm>
          <a:prstGeom prst="rect">
            <a:avLst/>
          </a:prstGeom>
        </p:spPr>
      </p:pic>
      <p:pic>
        <p:nvPicPr>
          <p:cNvPr id="3" name="图片 2" descr="op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860" y="1574165"/>
            <a:ext cx="3641725" cy="1454150"/>
          </a:xfrm>
          <a:prstGeom prst="rect">
            <a:avLst/>
          </a:prstGeom>
        </p:spPr>
      </p:pic>
      <p:pic>
        <p:nvPicPr>
          <p:cNvPr id="4" name="图片 3" descr="op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900" y="3646170"/>
            <a:ext cx="3796665" cy="1498600"/>
          </a:xfrm>
          <a:prstGeom prst="rect">
            <a:avLst/>
          </a:prstGeom>
        </p:spPr>
      </p:pic>
      <p:pic>
        <p:nvPicPr>
          <p:cNvPr id="5" name="图片 4" descr="op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460" y="4163695"/>
            <a:ext cx="3446780" cy="1686560"/>
          </a:xfrm>
          <a:prstGeom prst="rect">
            <a:avLst/>
          </a:prstGeom>
        </p:spPr>
      </p:pic>
      <p:sp>
        <p:nvSpPr>
          <p:cNvPr id="26" name="Rectangle 21"/>
          <p:cNvSpPr/>
          <p:nvPr/>
        </p:nvSpPr>
        <p:spPr>
          <a:xfrm>
            <a:off x="2125345" y="457200"/>
            <a:ext cx="5505450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op</a:t>
            </a: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逆天言论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1"/>
          <p:cNvSpPr/>
          <p:nvPr/>
        </p:nvSpPr>
        <p:spPr>
          <a:xfrm>
            <a:off x="4462145" y="348615"/>
            <a:ext cx="4128135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商业化动漫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图片 1" descr="joj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4325" y="1055370"/>
            <a:ext cx="5343525" cy="3008630"/>
          </a:xfrm>
          <a:prstGeom prst="rect">
            <a:avLst/>
          </a:prstGeom>
        </p:spPr>
      </p:pic>
      <p:pic>
        <p:nvPicPr>
          <p:cNvPr id="4" name="图片 3" descr="柯南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0" y="3221355"/>
            <a:ext cx="3989705" cy="2822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1"/>
          <p:cNvSpPr/>
          <p:nvPr/>
        </p:nvSpPr>
        <p:spPr>
          <a:xfrm>
            <a:off x="8111490" y="707390"/>
            <a:ext cx="1931035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东方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4" name="Rectangle 21"/>
          <p:cNvSpPr/>
          <p:nvPr/>
        </p:nvSpPr>
        <p:spPr>
          <a:xfrm>
            <a:off x="2833370" y="707390"/>
            <a:ext cx="4128135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商业化动漫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6" name="Rectangle 21"/>
          <p:cNvSpPr/>
          <p:nvPr>
            <p:custDataLst>
              <p:tags r:id="rId1"/>
            </p:custDataLst>
          </p:nvPr>
        </p:nvSpPr>
        <p:spPr>
          <a:xfrm>
            <a:off x="3466465" y="1773555"/>
            <a:ext cx="2629535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高资金投入</a:t>
            </a:r>
            <a:endParaRPr kumimoji="0" lang="zh-CN" altLang="en-US" sz="3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7" name="Rectangle 21"/>
          <p:cNvSpPr/>
          <p:nvPr>
            <p:custDataLst>
              <p:tags r:id="rId2"/>
            </p:custDataLst>
          </p:nvPr>
        </p:nvSpPr>
        <p:spPr>
          <a:xfrm>
            <a:off x="3364230" y="2805430"/>
            <a:ext cx="2830195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视觉冲击大</a:t>
            </a:r>
            <a:endParaRPr kumimoji="0" lang="zh-CN" altLang="en-US" sz="3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8" name="Rectangle 21"/>
          <p:cNvSpPr/>
          <p:nvPr>
            <p:custDataLst>
              <p:tags r:id="rId3"/>
            </p:custDataLst>
          </p:nvPr>
        </p:nvSpPr>
        <p:spPr>
          <a:xfrm>
            <a:off x="3637280" y="3710305"/>
            <a:ext cx="2284730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剧情性强</a:t>
            </a:r>
            <a:endParaRPr kumimoji="0" lang="zh-CN" altLang="en-US" sz="3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9" name="Rectangle 21"/>
          <p:cNvSpPr/>
          <p:nvPr>
            <p:custDataLst>
              <p:tags r:id="rId4"/>
            </p:custDataLst>
          </p:nvPr>
        </p:nvSpPr>
        <p:spPr>
          <a:xfrm>
            <a:off x="3265170" y="4615180"/>
            <a:ext cx="2830830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了解成本低</a:t>
            </a:r>
            <a:endParaRPr kumimoji="0" lang="zh-CN" altLang="en-US" sz="3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10" name="Rectangle 21"/>
          <p:cNvSpPr/>
          <p:nvPr>
            <p:custDataLst>
              <p:tags r:id="rId5"/>
            </p:custDataLst>
          </p:nvPr>
        </p:nvSpPr>
        <p:spPr>
          <a:xfrm>
            <a:off x="7762240" y="1900555"/>
            <a:ext cx="2629535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低资金投入</a:t>
            </a:r>
            <a:endParaRPr kumimoji="0" lang="zh-CN" altLang="en-US" sz="3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11" name="Rectangle 21"/>
          <p:cNvSpPr/>
          <p:nvPr>
            <p:custDataLst>
              <p:tags r:id="rId6"/>
            </p:custDataLst>
          </p:nvPr>
        </p:nvSpPr>
        <p:spPr>
          <a:xfrm>
            <a:off x="7933055" y="2932430"/>
            <a:ext cx="2284730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游戏性低</a:t>
            </a:r>
            <a:endParaRPr kumimoji="0" lang="zh-CN" altLang="en-US" sz="3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12" name="Rectangle 21"/>
          <p:cNvSpPr/>
          <p:nvPr>
            <p:custDataLst>
              <p:tags r:id="rId7"/>
            </p:custDataLst>
          </p:nvPr>
        </p:nvSpPr>
        <p:spPr>
          <a:xfrm>
            <a:off x="7933055" y="3837305"/>
            <a:ext cx="2284730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剧情性弱</a:t>
            </a:r>
            <a:endParaRPr kumimoji="0" lang="zh-CN" altLang="en-US" sz="3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13" name="Rectangle 21"/>
          <p:cNvSpPr/>
          <p:nvPr>
            <p:custDataLst>
              <p:tags r:id="rId8"/>
            </p:custDataLst>
          </p:nvPr>
        </p:nvSpPr>
        <p:spPr>
          <a:xfrm>
            <a:off x="7560945" y="4742180"/>
            <a:ext cx="2830830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了解成本高</a:t>
            </a:r>
            <a:endParaRPr kumimoji="0" lang="zh-CN" altLang="en-US" sz="3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1"/>
          <p:cNvSpPr/>
          <p:nvPr/>
        </p:nvSpPr>
        <p:spPr>
          <a:xfrm>
            <a:off x="4559300" y="2673350"/>
            <a:ext cx="4115435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原创同人作品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3" name="上箭头 2"/>
          <p:cNvSpPr/>
          <p:nvPr/>
        </p:nvSpPr>
        <p:spPr>
          <a:xfrm rot="10800000">
            <a:off x="6430645" y="3429000"/>
            <a:ext cx="373380" cy="939165"/>
          </a:xfrm>
          <a:prstGeom prst="upArrow">
            <a:avLst/>
          </a:prstGeom>
          <a:noFill/>
          <a:ln>
            <a:solidFill>
              <a:schemeClr val="bg2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Rectangle 21"/>
          <p:cNvSpPr/>
          <p:nvPr>
            <p:custDataLst>
              <p:tags r:id="rId1"/>
            </p:custDataLst>
          </p:nvPr>
        </p:nvSpPr>
        <p:spPr>
          <a:xfrm>
            <a:off x="5650865" y="767715"/>
            <a:ext cx="1931035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东方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4" name="上箭头 13"/>
          <p:cNvSpPr/>
          <p:nvPr/>
        </p:nvSpPr>
        <p:spPr>
          <a:xfrm>
            <a:off x="6430645" y="1685290"/>
            <a:ext cx="373380" cy="939165"/>
          </a:xfrm>
          <a:prstGeom prst="upArrow">
            <a:avLst/>
          </a:prstGeom>
          <a:noFill/>
          <a:ln>
            <a:solidFill>
              <a:schemeClr val="bg2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Rectangle 21"/>
          <p:cNvSpPr/>
          <p:nvPr/>
        </p:nvSpPr>
        <p:spPr>
          <a:xfrm>
            <a:off x="4559300" y="4506595"/>
            <a:ext cx="4115435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低资金投入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/>
      <p:bldP spid="14" grpId="1" animBg="1"/>
      <p:bldP spid="2" grpId="1"/>
      <p:bldP spid="3" grpId="0" animBg="1"/>
      <p:bldP spid="15" grpId="0"/>
      <p:bldP spid="3" grpId="1" animBg="1"/>
      <p:bldP spid="15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wps稻壳儿佳誉设计原创链接：http://chn.docer.com/works?userid=219874625"/>
          <p:cNvSpPr/>
          <p:nvPr/>
        </p:nvSpPr>
        <p:spPr>
          <a:xfrm>
            <a:off x="4778312" y="-59932"/>
            <a:ext cx="2932917" cy="4100910"/>
          </a:xfrm>
          <a:prstGeom prst="rect">
            <a:avLst/>
          </a:prstGeom>
          <a:gradFill>
            <a:gsLst>
              <a:gs pos="0">
                <a:schemeClr val="bg1">
                  <a:alpha val="63000"/>
                </a:schemeClr>
              </a:gs>
              <a:gs pos="55000">
                <a:schemeClr val="bg1">
                  <a:alpha val="73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2" tIns="60941" rIns="121882" bIns="60941" numCol="1" spcCol="0" rtlCol="0" fromWordArt="0" anchor="ctr" anchorCtr="0" forceAA="0" compatLnSpc="1">
            <a:noAutofit/>
          </a:bodyPr>
          <a:lstStyle/>
          <a:p>
            <a:pPr algn="ctr" defTabSz="12185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2" name="wps稻壳儿佳誉设计原创链接：http://chn.docer.com/works?userid=219874625"/>
          <p:cNvGrpSpPr/>
          <p:nvPr/>
        </p:nvGrpSpPr>
        <p:grpSpPr>
          <a:xfrm>
            <a:off x="5215665" y="1097744"/>
            <a:ext cx="2120892" cy="3406563"/>
            <a:chOff x="7023108" y="469098"/>
            <a:chExt cx="1490681" cy="2394322"/>
          </a:xfrm>
        </p:grpSpPr>
        <p:pic>
          <p:nvPicPr>
            <p:cNvPr id="20" name="wps稻壳儿佳誉设计原创链接：http://chn.docer.com/works?userid=219874625">
              <a:hlinkClick r:id="rId1"/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083" t="14793" b="21889"/>
            <a:stretch>
              <a:fillRect/>
            </a:stretch>
          </p:blipFill>
          <p:spPr>
            <a:xfrm>
              <a:off x="7650472" y="831076"/>
              <a:ext cx="834662" cy="1509351"/>
            </a:xfrm>
            <a:prstGeom prst="rect">
              <a:avLst/>
            </a:prstGeom>
          </p:spPr>
        </p:pic>
        <p:sp>
          <p:nvSpPr>
            <p:cNvPr id="9" name="文本框 8"/>
            <p:cNvSpPr txBox="1">
              <a:spLocks noChangeArrowheads="1"/>
            </p:cNvSpPr>
            <p:nvPr/>
          </p:nvSpPr>
          <p:spPr bwMode="auto">
            <a:xfrm>
              <a:off x="7339104" y="469098"/>
              <a:ext cx="514593" cy="713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defRPr/>
              </a:pPr>
              <a:r>
                <a:rPr lang="zh-CN" altLang="en-US" sz="6000">
                  <a:solidFill>
                    <a:prstClr val="black">
                      <a:lumMod val="95000"/>
                      <a:lumOff val="5000"/>
                    </a:prstClr>
                  </a:solidFill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同</a:t>
              </a:r>
              <a:endParaRPr lang="zh-CN" altLang="en-US" sz="6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sp>
          <p:nvSpPr>
            <p:cNvPr id="10" name="wps稻壳儿佳誉设计原创链接：http://chn.docer.com/works?userid=219874625"/>
            <p:cNvSpPr txBox="1">
              <a:spLocks noChangeArrowheads="1"/>
            </p:cNvSpPr>
            <p:nvPr/>
          </p:nvSpPr>
          <p:spPr bwMode="auto">
            <a:xfrm>
              <a:off x="7200084" y="1211250"/>
              <a:ext cx="708728" cy="8426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defRPr/>
              </a:pPr>
              <a:r>
                <a:rPr lang="zh-CN" altLang="en-US" sz="7200">
                  <a:solidFill>
                    <a:prstClr val="black">
                      <a:lumMod val="95000"/>
                      <a:lumOff val="5000"/>
                    </a:prstClr>
                  </a:solidFill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创</a:t>
              </a:r>
              <a:endParaRPr lang="zh-CN" altLang="en-US" sz="72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sp>
          <p:nvSpPr>
            <p:cNvPr id="11" name="wps稻壳儿佳誉设计原创链接：http://chn.docer.com/works?userid=219874625"/>
            <p:cNvSpPr txBox="1">
              <a:spLocks noChangeArrowheads="1"/>
            </p:cNvSpPr>
            <p:nvPr/>
          </p:nvSpPr>
          <p:spPr bwMode="auto">
            <a:xfrm>
              <a:off x="7636857" y="881877"/>
              <a:ext cx="708728" cy="713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defRPr/>
              </a:pPr>
              <a:r>
                <a:rPr lang="zh-CN" altLang="en-US" sz="6000">
                  <a:solidFill>
                    <a:prstClr val="black">
                      <a:lumMod val="95000"/>
                      <a:lumOff val="5000"/>
                    </a:prstClr>
                  </a:solidFill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人</a:t>
              </a:r>
              <a:endParaRPr lang="zh-CN" altLang="en-US" sz="6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sp>
          <p:nvSpPr>
            <p:cNvPr id="12" name="wps稻壳儿佳誉设计原创链接：http://chn.docer.com/works?userid=219874625"/>
            <p:cNvSpPr txBox="1">
              <a:spLocks noChangeArrowheads="1"/>
            </p:cNvSpPr>
            <p:nvPr/>
          </p:nvSpPr>
          <p:spPr bwMode="auto">
            <a:xfrm>
              <a:off x="7647987" y="1787288"/>
              <a:ext cx="708728" cy="713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3765" eaLnBrk="1" hangingPunct="1">
                <a:defRPr/>
              </a:pPr>
              <a:r>
                <a:rPr lang="zh-CN" altLang="en-US" sz="6000">
                  <a:solidFill>
                    <a:prstClr val="black">
                      <a:lumMod val="95000"/>
                      <a:lumOff val="5000"/>
                    </a:prstClr>
                  </a:solidFill>
                  <a:latin typeface="标准行书简繁" panose="03000600000000000000" charset="-122"/>
                  <a:ea typeface="标准行书简繁" panose="03000600000000000000" charset="-122"/>
                  <a:cs typeface="标准行书简繁" panose="03000600000000000000" charset="-122"/>
                </a:rPr>
                <a:t>作</a:t>
              </a:r>
              <a:endParaRPr lang="zh-CN" altLang="en-US" sz="6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endParaRPr>
            </a:p>
          </p:txBody>
        </p:sp>
        <p:pic>
          <p:nvPicPr>
            <p:cNvPr id="19" name="文本框 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429" r="54142" b="26668"/>
            <a:stretch>
              <a:fillRect/>
            </a:stretch>
          </p:blipFill>
          <p:spPr>
            <a:xfrm>
              <a:off x="7023108" y="1727682"/>
              <a:ext cx="723313" cy="855849"/>
            </a:xfrm>
            <a:prstGeom prst="rect">
              <a:avLst/>
            </a:prstGeom>
          </p:spPr>
        </p:pic>
        <p:pic>
          <p:nvPicPr>
            <p:cNvPr id="21" name="文本框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414" t="65677" r="-1" b="24766"/>
            <a:stretch>
              <a:fillRect/>
            </a:stretch>
          </p:blipFill>
          <p:spPr>
            <a:xfrm>
              <a:off x="7876063" y="2604573"/>
              <a:ext cx="637726" cy="258847"/>
            </a:xfrm>
            <a:prstGeom prst="rect">
              <a:avLst/>
            </a:prstGeom>
          </p:spPr>
        </p:pic>
      </p:grpSp>
      <p:pic>
        <p:nvPicPr>
          <p:cNvPr id="24" name="wps稻壳儿佳誉设计原创链接：http://chn.docer.com/works?userid=21987462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142" b="77483"/>
          <a:stretch>
            <a:fillRect/>
          </a:stretch>
        </p:blipFill>
        <p:spPr>
          <a:xfrm>
            <a:off x="5241065" y="881622"/>
            <a:ext cx="821794" cy="609822"/>
          </a:xfrm>
          <a:prstGeom prst="rect">
            <a:avLst/>
          </a:prstGeom>
        </p:spPr>
      </p:pic>
      <p:sp>
        <p:nvSpPr>
          <p:cNvPr id="3" name="wps稻壳儿佳誉设计原创链接：http://chn.docer.com/works?userid=219874625"/>
          <p:cNvSpPr txBox="1">
            <a:spLocks noChangeArrowheads="1"/>
          </p:cNvSpPr>
          <p:nvPr/>
        </p:nvSpPr>
        <p:spPr bwMode="auto">
          <a:xfrm>
            <a:off x="6952615" y="3140710"/>
            <a:ext cx="1008380" cy="900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 eaLnBrk="1" hangingPunct="1">
              <a:defRPr/>
            </a:pPr>
            <a:r>
              <a:rPr lang="en-US" altLang="zh-CN" sz="4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?</a:t>
            </a:r>
            <a:endParaRPr lang="en-US" altLang="zh-CN" sz="4000">
              <a:solidFill>
                <a:prstClr val="black">
                  <a:lumMod val="95000"/>
                  <a:lumOff val="5000"/>
                </a:prstClr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1"/>
          <p:cNvSpPr/>
          <p:nvPr>
            <p:custDataLst>
              <p:tags r:id="rId1"/>
            </p:custDataLst>
          </p:nvPr>
        </p:nvSpPr>
        <p:spPr>
          <a:xfrm>
            <a:off x="4414520" y="1553845"/>
            <a:ext cx="4461510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无法与商业化相比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2" name="Rectangle 21"/>
          <p:cNvSpPr/>
          <p:nvPr/>
        </p:nvSpPr>
        <p:spPr>
          <a:xfrm>
            <a:off x="3820795" y="4154170"/>
            <a:ext cx="5888990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但是能开辟自己的赛道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1"/>
          <p:cNvSpPr/>
          <p:nvPr>
            <p:custDataLst>
              <p:tags r:id="rId1"/>
            </p:custDataLst>
          </p:nvPr>
        </p:nvSpPr>
        <p:spPr>
          <a:xfrm>
            <a:off x="1854835" y="365125"/>
            <a:ext cx="4461510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提摩西小队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pic>
        <p:nvPicPr>
          <p:cNvPr id="3" name="图片 2" descr="提摩西小队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835" y="1474470"/>
            <a:ext cx="3608705" cy="4491355"/>
          </a:xfrm>
          <a:prstGeom prst="rect">
            <a:avLst/>
          </a:prstGeom>
        </p:spPr>
      </p:pic>
      <p:pic>
        <p:nvPicPr>
          <p:cNvPr id="4" name="图片 3" descr="兔兔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6055" y="561340"/>
            <a:ext cx="2378710" cy="2378710"/>
          </a:xfrm>
          <a:prstGeom prst="rect">
            <a:avLst/>
          </a:prstGeom>
        </p:spPr>
      </p:pic>
      <p:pic>
        <p:nvPicPr>
          <p:cNvPr id="7" name="图片 6" descr="二粒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8445" y="3227070"/>
            <a:ext cx="2857500" cy="2857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1"/>
          <p:cNvSpPr/>
          <p:nvPr>
            <p:custDataLst>
              <p:tags r:id="rId1"/>
            </p:custDataLst>
          </p:nvPr>
        </p:nvSpPr>
        <p:spPr>
          <a:xfrm>
            <a:off x="1854835" y="365125"/>
            <a:ext cx="4461510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提摩西小队</a:t>
            </a:r>
            <a:endParaRPr kumimoji="0" 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  <p:pic>
        <p:nvPicPr>
          <p:cNvPr id="6" name="图片 5" descr="兔兔联动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640" y="1459865"/>
            <a:ext cx="4924425" cy="472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025" y="756285"/>
            <a:ext cx="9387205" cy="54698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1"/>
          <p:cNvSpPr/>
          <p:nvPr>
            <p:custDataLst>
              <p:tags r:id="rId1"/>
            </p:custDataLst>
          </p:nvPr>
        </p:nvSpPr>
        <p:spPr>
          <a:xfrm>
            <a:off x="2076450" y="2301240"/>
            <a:ext cx="9090660" cy="193802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“我会继续做这样杰出的游戏，即使没人支持了，我也会很开心因为这是我自己想做的游戏。”</a:t>
            </a:r>
            <a:endParaRPr kumimoji="0" lang="zh-CN" sz="40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1"/>
          <p:cNvSpPr/>
          <p:nvPr>
            <p:custDataLst>
              <p:tags r:id="rId1"/>
            </p:custDataLst>
          </p:nvPr>
        </p:nvSpPr>
        <p:spPr>
          <a:xfrm>
            <a:off x="1664335" y="1668780"/>
            <a:ext cx="10231120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36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同人市场依旧能给同人创作者们提供足够的支撑</a:t>
            </a:r>
            <a:endParaRPr kumimoji="0" lang="zh-CN" sz="36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sp>
        <p:nvSpPr>
          <p:cNvPr id="2" name="Rectangle 21"/>
          <p:cNvSpPr/>
          <p:nvPr/>
        </p:nvSpPr>
        <p:spPr>
          <a:xfrm>
            <a:off x="1734185" y="3798570"/>
            <a:ext cx="10231120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36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但作品的质量依然不可或缺</a:t>
            </a:r>
            <a:endParaRPr kumimoji="0" lang="zh-CN" sz="36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1"/>
          <p:cNvSpPr/>
          <p:nvPr>
            <p:custDataLst>
              <p:tags r:id="rId1"/>
            </p:custDataLst>
          </p:nvPr>
        </p:nvSpPr>
        <p:spPr>
          <a:xfrm>
            <a:off x="1758950" y="703580"/>
            <a:ext cx="3253740" cy="70675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4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cs typeface="+mn-cs"/>
                <a:sym typeface="方正静蕾简体" panose="03000509000000000000" pitchFamily="2" charset="-122"/>
              </a:rPr>
              <a:t>『东方的黎明』</a:t>
            </a:r>
            <a:endParaRPr kumimoji="0" lang="zh-CN" sz="40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cs typeface="+mn-cs"/>
              <a:sym typeface="方正静蕾简体" panose="03000509000000000000" pitchFamily="2" charset="-122"/>
            </a:endParaRPr>
          </a:p>
        </p:txBody>
      </p:sp>
      <p:pic>
        <p:nvPicPr>
          <p:cNvPr id="2" name="图片 1" descr="东方的黎明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410" y="2418080"/>
            <a:ext cx="8743315" cy="2021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wps稻壳儿佳誉设计原创链接：http://chn.docer.com/works?userid=219874625"/>
          <p:cNvSpPr/>
          <p:nvPr/>
        </p:nvSpPr>
        <p:spPr>
          <a:xfrm>
            <a:off x="4778312" y="-1876"/>
            <a:ext cx="2932917" cy="4100910"/>
          </a:xfrm>
          <a:prstGeom prst="rect">
            <a:avLst/>
          </a:prstGeom>
          <a:gradFill>
            <a:gsLst>
              <a:gs pos="0">
                <a:schemeClr val="bg1">
                  <a:alpha val="63000"/>
                </a:schemeClr>
              </a:gs>
              <a:gs pos="55000">
                <a:schemeClr val="bg1">
                  <a:alpha val="73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2" tIns="60941" rIns="121882" bIns="60941" numCol="1" spcCol="0" rtlCol="0" fromWordArt="0" anchor="ctr" anchorCtr="0" forceAA="0" compatLnSpc="1">
            <a:noAutofit/>
          </a:bodyPr>
          <a:lstStyle/>
          <a:p>
            <a:pPr algn="ctr" defTabSz="1218565"/>
            <a:endParaRPr lang="zh-CN" altLang="en-US" sz="240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19" name="文本框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29" r="54142" b="26668"/>
          <a:stretch>
            <a:fillRect/>
          </a:stretch>
        </p:blipFill>
        <p:spPr>
          <a:xfrm>
            <a:off x="5215665" y="2946472"/>
            <a:ext cx="1029106" cy="1217674"/>
          </a:xfrm>
          <a:prstGeom prst="rect">
            <a:avLst/>
          </a:prstGeom>
        </p:spPr>
      </p:pic>
      <p:pic>
        <p:nvPicPr>
          <p:cNvPr id="20" name="wps稻壳儿佳誉设计原创链接：http://chn.docer.com/works?userid=21987462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83" t="14793" b="21889"/>
          <a:stretch>
            <a:fillRect/>
          </a:stretch>
        </p:blipFill>
        <p:spPr>
          <a:xfrm>
            <a:off x="6364087" y="1670810"/>
            <a:ext cx="1187530" cy="2147455"/>
          </a:xfrm>
          <a:prstGeom prst="rect">
            <a:avLst/>
          </a:prstGeom>
        </p:spPr>
      </p:pic>
      <p:pic>
        <p:nvPicPr>
          <p:cNvPr id="21" name="文本框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14" t="65677" r="-1" b="24766"/>
          <a:stretch>
            <a:fillRect/>
          </a:stretch>
        </p:blipFill>
        <p:spPr>
          <a:xfrm>
            <a:off x="6429221" y="4194084"/>
            <a:ext cx="907336" cy="368279"/>
          </a:xfrm>
          <a:prstGeom prst="rect">
            <a:avLst/>
          </a:prstGeom>
        </p:spPr>
      </p:pic>
      <p:pic>
        <p:nvPicPr>
          <p:cNvPr id="24" name="wps稻壳儿佳誉设计原创链接：http://chn.docer.com/works?userid=21987462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142" b="77483"/>
          <a:stretch>
            <a:fillRect/>
          </a:stretch>
        </p:blipFill>
        <p:spPr>
          <a:xfrm>
            <a:off x="5241065" y="939678"/>
            <a:ext cx="821794" cy="609822"/>
          </a:xfrm>
          <a:prstGeom prst="rect">
            <a:avLst/>
          </a:prstGeom>
        </p:spPr>
      </p:pic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5665254" y="1155800"/>
            <a:ext cx="732146" cy="10147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 eaLnBrk="1" hangingPunct="1">
              <a:defRPr/>
            </a:pPr>
            <a:r>
              <a:rPr lang="zh-CN" altLang="en-US" sz="6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感</a:t>
            </a:r>
            <a:endParaRPr lang="zh-CN" altLang="en-US" sz="6000">
              <a:solidFill>
                <a:prstClr val="black">
                  <a:lumMod val="95000"/>
                  <a:lumOff val="5000"/>
                </a:prstClr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</p:txBody>
      </p:sp>
      <p:sp>
        <p:nvSpPr>
          <p:cNvPr id="10" name="wps稻壳儿佳誉设计原创链接：http://chn.docer.com/works?userid=219874625"/>
          <p:cNvSpPr txBox="1">
            <a:spLocks noChangeArrowheads="1"/>
          </p:cNvSpPr>
          <p:nvPr/>
        </p:nvSpPr>
        <p:spPr bwMode="auto">
          <a:xfrm>
            <a:off x="5467461" y="2211710"/>
            <a:ext cx="1008355" cy="1198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 eaLnBrk="1" hangingPunct="1">
              <a:defRPr/>
            </a:pPr>
            <a:r>
              <a:rPr lang="zh-CN" altLang="en-US" sz="72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聆</a:t>
            </a:r>
            <a:endParaRPr lang="zh-CN" altLang="en-US" sz="7200">
              <a:solidFill>
                <a:prstClr val="black">
                  <a:lumMod val="95000"/>
                  <a:lumOff val="5000"/>
                </a:prstClr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</p:txBody>
      </p:sp>
      <p:sp>
        <p:nvSpPr>
          <p:cNvPr id="11" name="wps稻壳儿佳誉设计原创链接：http://chn.docer.com/works?userid=219874625"/>
          <p:cNvSpPr txBox="1">
            <a:spLocks noChangeArrowheads="1"/>
          </p:cNvSpPr>
          <p:nvPr/>
        </p:nvSpPr>
        <p:spPr bwMode="auto">
          <a:xfrm>
            <a:off x="6088887" y="1743088"/>
            <a:ext cx="1008355" cy="10147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 eaLnBrk="1" hangingPunct="1">
              <a:defRPr/>
            </a:pPr>
            <a:r>
              <a:rPr lang="zh-CN" altLang="en-US" sz="6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谢</a:t>
            </a:r>
            <a:endParaRPr lang="zh-CN" altLang="en-US" sz="6000">
              <a:solidFill>
                <a:prstClr val="black">
                  <a:lumMod val="95000"/>
                  <a:lumOff val="5000"/>
                </a:prstClr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</p:txBody>
      </p:sp>
      <p:sp>
        <p:nvSpPr>
          <p:cNvPr id="12" name="wps稻壳儿佳誉设计原创链接：http://chn.docer.com/works?userid=219874625"/>
          <p:cNvSpPr txBox="1">
            <a:spLocks noChangeArrowheads="1"/>
          </p:cNvSpPr>
          <p:nvPr/>
        </p:nvSpPr>
        <p:spPr bwMode="auto">
          <a:xfrm>
            <a:off x="6104722" y="3031278"/>
            <a:ext cx="1008355" cy="10147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765" eaLnBrk="1" hangingPunct="1">
              <a:defRPr/>
            </a:pPr>
            <a:r>
              <a:rPr lang="zh-CN" altLang="en-US" sz="6000">
                <a:solidFill>
                  <a:prstClr val="black">
                    <a:lumMod val="95000"/>
                    <a:lumOff val="5000"/>
                  </a:prstClr>
                </a:solidFill>
                <a:latin typeface="标准行书简繁" panose="03000600000000000000" charset="-122"/>
                <a:ea typeface="标准行书简繁" panose="03000600000000000000" charset="-122"/>
                <a:cs typeface="标准行书简繁" panose="03000600000000000000" charset="-122"/>
              </a:rPr>
              <a:t>听</a:t>
            </a:r>
            <a:endParaRPr lang="zh-CN" altLang="en-US" sz="6000">
              <a:solidFill>
                <a:prstClr val="black">
                  <a:lumMod val="95000"/>
                  <a:lumOff val="5000"/>
                </a:prstClr>
              </a:solidFill>
              <a:latin typeface="标准行书简繁" panose="03000600000000000000" charset="-122"/>
              <a:ea typeface="标准行书简繁" panose="03000600000000000000" charset="-122"/>
              <a:cs typeface="标准行书简繁" panose="030006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lenovo\Desktop\学子讲坛2\images\t-g.pngt-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359025" y="771843"/>
            <a:ext cx="9387205" cy="5438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wps稻壳儿佳誉设计原创链接：http://chn.docer.com/works?userid=219874625"/>
          <p:cNvSpPr/>
          <p:nvPr/>
        </p:nvSpPr>
        <p:spPr>
          <a:xfrm>
            <a:off x="3104515" y="785495"/>
            <a:ext cx="2880995" cy="2880995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wps稻壳儿佳誉设计原创链接：http://chn.docer.com/works?userid=219874625"/>
          <p:cNvSpPr/>
          <p:nvPr/>
        </p:nvSpPr>
        <p:spPr>
          <a:xfrm>
            <a:off x="7587615" y="807085"/>
            <a:ext cx="2988945" cy="2859405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" name="TextBox 17"/>
          <p:cNvSpPr txBox="1"/>
          <p:nvPr/>
        </p:nvSpPr>
        <p:spPr>
          <a:xfrm>
            <a:off x="3104515" y="4258945"/>
            <a:ext cx="2881630" cy="857885"/>
          </a:xfrm>
          <a:prstGeom prst="rect">
            <a:avLst/>
          </a:prstGeom>
          <a:solidFill>
            <a:srgbClr val="FBCEC9"/>
          </a:solidFill>
          <a:ln>
            <a:noFill/>
          </a:ln>
        </p:spPr>
        <p:txBody>
          <a:bodyPr wrap="square" rtlCol="0">
            <a:noAutofit/>
          </a:bodyPr>
          <a:lstStyle/>
          <a:p>
            <a:pPr lvl="0" algn="ctr" defTabSz="913765">
              <a:defRPr/>
            </a:pPr>
            <a:r>
              <a:rPr lang="zh-CN" altLang="en-US" sz="4000" spc="600" dirty="0">
                <a:solidFill>
                  <a:schemeClr val="bg1"/>
                </a:solidFill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官方作品</a:t>
            </a:r>
            <a:endParaRPr lang="zh-CN" altLang="en-US" sz="4000" spc="600" dirty="0">
              <a:solidFill>
                <a:schemeClr val="bg1"/>
              </a:solidFill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sp>
        <p:nvSpPr>
          <p:cNvPr id="26" name="TextBox 17"/>
          <p:cNvSpPr txBox="1"/>
          <p:nvPr/>
        </p:nvSpPr>
        <p:spPr>
          <a:xfrm>
            <a:off x="7587615" y="4258945"/>
            <a:ext cx="2988945" cy="857885"/>
          </a:xfrm>
          <a:prstGeom prst="rect">
            <a:avLst/>
          </a:prstGeom>
          <a:solidFill>
            <a:srgbClr val="AAD9DE"/>
          </a:solidFill>
          <a:ln>
            <a:noFill/>
          </a:ln>
        </p:spPr>
        <p:txBody>
          <a:bodyPr wrap="square" rtlCol="0">
            <a:noAutofit/>
          </a:bodyPr>
          <a:lstStyle/>
          <a:p>
            <a:pPr lvl="0" algn="ctr" defTabSz="913765">
              <a:defRPr/>
            </a:pPr>
            <a:r>
              <a:rPr lang="zh-CN" altLang="en-US" sz="4000" spc="600" dirty="0">
                <a:solidFill>
                  <a:schemeClr val="bg1"/>
                </a:solidFill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同人二创</a:t>
            </a:r>
            <a:endParaRPr lang="zh-CN" altLang="en-US" sz="4000" spc="600" dirty="0">
              <a:solidFill>
                <a:schemeClr val="bg1"/>
              </a:solidFill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wps稻壳儿佳誉设计原创链接：http://chn.docer.com/works?userid=219874625"/>
          <p:cNvSpPr/>
          <p:nvPr/>
        </p:nvSpPr>
        <p:spPr>
          <a:xfrm>
            <a:off x="5348605" y="785495"/>
            <a:ext cx="2880995" cy="2880995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" name="TextBox 17"/>
          <p:cNvSpPr txBox="1"/>
          <p:nvPr/>
        </p:nvSpPr>
        <p:spPr>
          <a:xfrm>
            <a:off x="5348605" y="4258945"/>
            <a:ext cx="2881630" cy="857885"/>
          </a:xfrm>
          <a:prstGeom prst="rect">
            <a:avLst/>
          </a:prstGeom>
          <a:solidFill>
            <a:srgbClr val="FBCEC9"/>
          </a:solidFill>
          <a:ln>
            <a:noFill/>
          </a:ln>
        </p:spPr>
        <p:txBody>
          <a:bodyPr wrap="square" rtlCol="0">
            <a:noAutofit/>
          </a:bodyPr>
          <a:lstStyle/>
          <a:p>
            <a:pPr lvl="0" algn="ctr" defTabSz="913765">
              <a:defRPr/>
            </a:pPr>
            <a:r>
              <a:rPr lang="zh-CN" altLang="en-US" sz="4000" spc="600" dirty="0">
                <a:solidFill>
                  <a:schemeClr val="bg1"/>
                </a:solidFill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官方作品</a:t>
            </a:r>
            <a:endParaRPr lang="zh-CN" altLang="en-US" sz="4000" spc="600" dirty="0">
              <a:solidFill>
                <a:schemeClr val="bg1"/>
              </a:solidFill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7"/>
          <p:cNvSpPr txBox="1"/>
          <p:nvPr/>
        </p:nvSpPr>
        <p:spPr>
          <a:xfrm>
            <a:off x="1899920" y="810260"/>
            <a:ext cx="2881630" cy="857885"/>
          </a:xfrm>
          <a:prstGeom prst="rect">
            <a:avLst/>
          </a:prstGeom>
          <a:solidFill>
            <a:srgbClr val="FBCEC9"/>
          </a:solidFill>
          <a:ln>
            <a:noFill/>
          </a:ln>
        </p:spPr>
        <p:txBody>
          <a:bodyPr wrap="square" rtlCol="0">
            <a:noAutofit/>
          </a:bodyPr>
          <a:lstStyle/>
          <a:p>
            <a:pPr lvl="0" algn="ctr" defTabSz="913765">
              <a:defRPr/>
            </a:pPr>
            <a:r>
              <a:rPr lang="zh-CN" altLang="en-US" sz="4000" spc="600" dirty="0">
                <a:solidFill>
                  <a:schemeClr val="bg1"/>
                </a:solidFill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官方作品</a:t>
            </a:r>
            <a:endParaRPr lang="zh-CN" altLang="en-US" sz="4000" spc="600" dirty="0">
              <a:solidFill>
                <a:schemeClr val="bg1"/>
              </a:solidFill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11015" y="1668145"/>
            <a:ext cx="6096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弹幕设计</a:t>
            </a:r>
            <a:endParaRPr lang="en-US" altLang="zh-CN" sz="400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th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610" y="973455"/>
            <a:ext cx="10277475" cy="36480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481320" y="4978400"/>
            <a:ext cx="2318385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4000" b="1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弹幕重复</a:t>
            </a:r>
            <a:endParaRPr lang="zh-CN" altLang="en-US" sz="4000" b="1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7"/>
          <p:cNvSpPr txBox="1"/>
          <p:nvPr/>
        </p:nvSpPr>
        <p:spPr>
          <a:xfrm>
            <a:off x="1899920" y="810260"/>
            <a:ext cx="2881630" cy="857885"/>
          </a:xfrm>
          <a:prstGeom prst="rect">
            <a:avLst/>
          </a:prstGeom>
          <a:solidFill>
            <a:srgbClr val="FBCEC9"/>
          </a:solidFill>
          <a:ln>
            <a:noFill/>
          </a:ln>
        </p:spPr>
        <p:txBody>
          <a:bodyPr wrap="square" rtlCol="0">
            <a:noAutofit/>
          </a:bodyPr>
          <a:lstStyle/>
          <a:p>
            <a:pPr lvl="0" algn="ctr" defTabSz="913765">
              <a:defRPr/>
            </a:pPr>
            <a:r>
              <a:rPr lang="zh-CN" altLang="en-US" sz="4000" spc="600" dirty="0">
                <a:solidFill>
                  <a:schemeClr val="bg1"/>
                </a:solidFill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官方作品</a:t>
            </a:r>
            <a:endParaRPr lang="zh-CN" altLang="en-US" sz="4000" spc="600" dirty="0">
              <a:solidFill>
                <a:schemeClr val="bg1"/>
              </a:solidFill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11015" y="1668145"/>
            <a:ext cx="6096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弹幕设计</a:t>
            </a:r>
            <a:endParaRPr lang="en-US" altLang="zh-CN" sz="400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01490" y="2722245"/>
            <a:ext cx="6096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画面贴图</a:t>
            </a:r>
            <a:endParaRPr lang="zh-CN" altLang="en-US" sz="400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11015" y="3776345"/>
            <a:ext cx="6096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方正静蕾简体" panose="03000509000000000000" pitchFamily="2" charset="-122"/>
                <a:ea typeface="方正静蕾简体" panose="03000509000000000000" pitchFamily="2" charset="-122"/>
                <a:sym typeface="方正静蕾简体" panose="03000509000000000000" pitchFamily="2" charset="-122"/>
              </a:rPr>
              <a:t>制作细节</a:t>
            </a:r>
            <a:endParaRPr lang="zh-CN" altLang="en-US" sz="400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方正静蕾简体" panose="03000509000000000000" pitchFamily="2" charset="-122"/>
              <a:ea typeface="方正静蕾简体" panose="03000509000000000000" pitchFamily="2" charset="-122"/>
              <a:sym typeface="方正静蕾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PP_MARK_KEY" val="022c2639-24fb-4046-a2f6-cde996815cd0"/>
  <p:tag name="COMMONDATA" val="eyJjb3VudCI6MzksImhkaWQiOiIwZDI1YzNlYTFmOGRhZGE0Njc4MGFjNWZmYmE1ZGJjNiIsInVzZXJDb3VudCI6Mzl9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自定义设计方案">
  <a:themeElements>
    <a:clrScheme name="自定义 17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B34C"/>
      </a:accent1>
      <a:accent2>
        <a:srgbClr val="8BC24A"/>
      </a:accent2>
      <a:accent3>
        <a:srgbClr val="50B34C"/>
      </a:accent3>
      <a:accent4>
        <a:srgbClr val="8BC24A"/>
      </a:accent4>
      <a:accent5>
        <a:srgbClr val="50B34C"/>
      </a:accent5>
      <a:accent6>
        <a:srgbClr val="8BC24A"/>
      </a:accent6>
      <a:hlink>
        <a:srgbClr val="50B34C"/>
      </a:hlink>
      <a:folHlink>
        <a:srgbClr val="8BC24A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自定义 17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B34C"/>
      </a:accent1>
      <a:accent2>
        <a:srgbClr val="8BC24A"/>
      </a:accent2>
      <a:accent3>
        <a:srgbClr val="50B34C"/>
      </a:accent3>
      <a:accent4>
        <a:srgbClr val="8BC24A"/>
      </a:accent4>
      <a:accent5>
        <a:srgbClr val="50B34C"/>
      </a:accent5>
      <a:accent6>
        <a:srgbClr val="8BC24A"/>
      </a:accent6>
      <a:hlink>
        <a:srgbClr val="50B34C"/>
      </a:hlink>
      <a:folHlink>
        <a:srgbClr val="8BC24A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</Words>
  <Application>WPS 演示</Application>
  <PresentationFormat>宽屏</PresentationFormat>
  <Paragraphs>135</Paragraphs>
  <Slides>33</Slides>
  <Notes>21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33</vt:i4>
      </vt:variant>
    </vt:vector>
  </HeadingPairs>
  <TitlesOfParts>
    <vt:vector size="54" baseType="lpstr">
      <vt:lpstr>Arial</vt:lpstr>
      <vt:lpstr>宋体</vt:lpstr>
      <vt:lpstr>Wingdings</vt:lpstr>
      <vt:lpstr>Wingdings</vt:lpstr>
      <vt:lpstr>Calibri</vt:lpstr>
      <vt:lpstr>标准行书简繁</vt:lpstr>
      <vt:lpstr>等线</vt:lpstr>
      <vt:lpstr>Calibri</vt:lpstr>
      <vt:lpstr>方正静蕾简体</vt:lpstr>
      <vt:lpstr>微软雅黑</vt:lpstr>
      <vt:lpstr>Arial Unicode MS</vt:lpstr>
      <vt:lpstr>Calibri Light</vt:lpstr>
      <vt:lpstr>Century Gothic</vt:lpstr>
      <vt:lpstr>Gill Sans MT</vt:lpstr>
      <vt:lpstr>汉鼎简行书</vt:lpstr>
      <vt:lpstr>方正清刻本悦宋简体</vt:lpstr>
      <vt:lpstr>MS PGothic</vt:lpstr>
      <vt:lpstr>造字工房悦黑体 纤细体</vt:lpstr>
      <vt:lpstr>1_自定义设计方案</vt:lpstr>
      <vt:lpstr>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FIVE</dc:creator>
  <cp:lastModifiedBy>Hikari</cp:lastModifiedBy>
  <cp:revision>292</cp:revision>
  <dcterms:created xsi:type="dcterms:W3CDTF">2017-07-29T06:41:00Z</dcterms:created>
  <dcterms:modified xsi:type="dcterms:W3CDTF">2023-05-11T13:16:32Z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KSOTemplateUUID">
    <vt:lpwstr>v1.0_mb_BN716dCLLjwhCYA3KgjLug==</vt:lpwstr>
  </property>
  <property fmtid="{D5CDD505-2E9C-101B-9397-08002B2CF9AE}" pid="4" name="ICV">
    <vt:lpwstr>C5D1965D09B141C393BEEF44B0BB4C8A_11</vt:lpwstr>
  </property>
</Properties>
</file>

<file path=docProps/thumbnail.jpeg>
</file>